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7" d="100"/>
          <a:sy n="127" d="100"/>
        </p:scale>
        <p:origin x="-11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0EA90-0D62-43FC-B22E-A76944C2F4A5}" type="datetimeFigureOut">
              <a:rPr lang="en-US" smtClean="0"/>
              <a:t>5/21/2010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EA90-0D62-43FC-B22E-A76944C2F4A5}" type="datetimeFigureOut">
              <a:rPr lang="en-US" smtClean="0"/>
              <a:t>5/21/2010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EA90-0D62-43FC-B22E-A76944C2F4A5}" type="datetimeFigureOut">
              <a:rPr lang="en-US" smtClean="0"/>
              <a:t>5/21/2010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EA90-0D62-43FC-B22E-A76944C2F4A5}" type="datetimeFigureOut">
              <a:rPr lang="en-US" smtClean="0"/>
              <a:t>5/21/2010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0EA90-0D62-43FC-B22E-A76944C2F4A5}" type="datetimeFigureOut">
              <a:rPr lang="en-US" smtClean="0"/>
              <a:t>5/21/2010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0EA90-0D62-43FC-B22E-A76944C2F4A5}" type="datetimeFigureOut">
              <a:rPr lang="en-US" smtClean="0"/>
              <a:t>5/21/2010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0EA90-0D62-43FC-B22E-A76944C2F4A5}" type="datetimeFigureOut">
              <a:rPr lang="en-US" smtClean="0"/>
              <a:t>5/21/2010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0EA90-0D62-43FC-B22E-A76944C2F4A5}" type="datetimeFigureOut">
              <a:rPr lang="en-US" smtClean="0"/>
              <a:t>5/21/2010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0EA90-0D62-43FC-B22E-A76944C2F4A5}" type="datetimeFigureOut">
              <a:rPr lang="en-US" smtClean="0"/>
              <a:t>5/21/2010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0EA90-0D62-43FC-B22E-A76944C2F4A5}" type="datetimeFigureOut">
              <a:rPr lang="en-US" smtClean="0"/>
              <a:t>5/21/2010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0EA90-0D62-43FC-B22E-A76944C2F4A5}" type="datetimeFigureOut">
              <a:rPr lang="en-US" smtClean="0"/>
              <a:t>5/21/2010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F743D-6439-4422-89E2-0346528E50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0EA90-0D62-43FC-B22E-A76944C2F4A5}" type="datetimeFigureOut">
              <a:rPr lang="en-US" smtClean="0"/>
              <a:t>5/21/2010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F743D-6439-4422-89E2-0346528E50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8153400" cy="1470025"/>
          </a:xfrm>
        </p:spPr>
        <p:txBody>
          <a:bodyPr>
            <a:noAutofit/>
          </a:bodyPr>
          <a:lstStyle/>
          <a:p>
            <a:r>
              <a:rPr lang="en-US" sz="3200" dirty="0"/>
              <a:t>How Did Teacher Recruitment and Teacher Career Paths Change as School Provision became </a:t>
            </a:r>
            <a:r>
              <a:rPr lang="en-US" sz="3200" dirty="0" smtClean="0"/>
              <a:t>Centralized? The </a:t>
            </a:r>
            <a:r>
              <a:rPr lang="en-US" sz="3200" dirty="0"/>
              <a:t>Case of Victorian and Edwardian England, 1841-1971—some possible perspectives from longitudinal record linkage. </a:t>
            </a:r>
          </a:p>
        </p:txBody>
      </p:sp>
      <p:sp>
        <p:nvSpPr>
          <p:cNvPr id="4" name="Title 1"/>
          <p:cNvSpPr txBox="1">
            <a:spLocks/>
          </p:cNvSpPr>
          <p:nvPr/>
        </p:nvSpPr>
        <p:spPr>
          <a:xfrm>
            <a:off x="609600" y="4572000"/>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David Mitch</a:t>
            </a:r>
            <a:br>
              <a:rPr kumimoji="0" lang="en-US" sz="3200" b="0" i="0" u="none" strike="noStrike" kern="1200" cap="none" spc="0" normalizeH="0" baseline="0" noProof="0" dirty="0" smtClean="0">
                <a:ln>
                  <a:noFill/>
                </a:ln>
                <a:solidFill>
                  <a:schemeClr val="tx1"/>
                </a:solidFill>
                <a:effectLst/>
                <a:uLnTx/>
                <a:uFillTx/>
                <a:latin typeface="+mj-lt"/>
                <a:ea typeface="+mj-ea"/>
                <a:cs typeface="+mj-cs"/>
              </a:rPr>
            </a:br>
            <a:r>
              <a:rPr kumimoji="0" lang="en-US" sz="3200" b="0" i="0" u="none" strike="noStrike" kern="1200" cap="none" spc="0" normalizeH="0" baseline="0" noProof="0" dirty="0" smtClean="0">
                <a:ln>
                  <a:noFill/>
                </a:ln>
                <a:solidFill>
                  <a:schemeClr val="tx1"/>
                </a:solidFill>
                <a:effectLst/>
                <a:uLnTx/>
                <a:uFillTx/>
                <a:latin typeface="+mj-lt"/>
                <a:ea typeface="+mj-ea"/>
                <a:cs typeface="+mj-cs"/>
              </a:rPr>
              <a:t>Department of Economics</a:t>
            </a:r>
            <a:br>
              <a:rPr kumimoji="0" lang="en-US" sz="3200" b="0" i="0" u="none" strike="noStrike" kern="1200" cap="none" spc="0" normalizeH="0" baseline="0" noProof="0" dirty="0" smtClean="0">
                <a:ln>
                  <a:noFill/>
                </a:ln>
                <a:solidFill>
                  <a:schemeClr val="tx1"/>
                </a:solidFill>
                <a:effectLst/>
                <a:uLnTx/>
                <a:uFillTx/>
                <a:latin typeface="+mj-lt"/>
                <a:ea typeface="+mj-ea"/>
                <a:cs typeface="+mj-cs"/>
              </a:rPr>
            </a:br>
            <a:r>
              <a:rPr kumimoji="0" lang="en-US" sz="3200" b="0" i="0" u="none" strike="noStrike" kern="1200" cap="none" spc="0" normalizeH="0" baseline="0" noProof="0" dirty="0" smtClean="0">
                <a:ln>
                  <a:noFill/>
                </a:ln>
                <a:solidFill>
                  <a:schemeClr val="tx1"/>
                </a:solidFill>
                <a:effectLst/>
                <a:uLnTx/>
                <a:uFillTx/>
                <a:latin typeface="+mj-lt"/>
                <a:ea typeface="+mj-ea"/>
                <a:cs typeface="+mj-cs"/>
              </a:rPr>
              <a:t>University of Maryland, Baltimore County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a:bodyPr>
          <a:lstStyle/>
          <a:p>
            <a:r>
              <a:rPr lang="en-US" dirty="0"/>
              <a:t>4)to construct career paths for women who married, employ marriage registers to identify females reporting a teaching related occupation at marriage. This identifies of occupation of father at marriage. Link the bride’s maiden name to census records prior to marriage, using name of father as well. Link the bride’s married name to subsequent census records.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a:bodyPr>
          <a:lstStyle/>
          <a:p>
            <a:pPr lvl="0"/>
            <a:r>
              <a:rPr lang="en-US" sz="4000" dirty="0"/>
              <a:t>Some VERY preliminary </a:t>
            </a:r>
            <a:r>
              <a:rPr lang="en-US" sz="4000" dirty="0" smtClean="0"/>
              <a:t>results</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11162"/>
          </a:xfrm>
        </p:spPr>
        <p:txBody>
          <a:bodyPr>
            <a:noAutofit/>
          </a:bodyPr>
          <a:lstStyle/>
          <a:p>
            <a:r>
              <a:rPr lang="en-US" sz="2800" dirty="0"/>
              <a:t>A.1881 data base of about 70 Warwickshire teachers</a:t>
            </a:r>
            <a:r>
              <a:rPr lang="en-US" sz="2800" dirty="0" smtClean="0"/>
              <a:t>.</a:t>
            </a:r>
            <a:endParaRPr lang="en-US" sz="2800" dirty="0"/>
          </a:p>
        </p:txBody>
      </p:sp>
      <p:graphicFrame>
        <p:nvGraphicFramePr>
          <p:cNvPr id="4" name="Content Placeholder 3"/>
          <p:cNvGraphicFramePr>
            <a:graphicFrameLocks noGrp="1"/>
          </p:cNvGraphicFramePr>
          <p:nvPr>
            <p:ph idx="1"/>
          </p:nvPr>
        </p:nvGraphicFramePr>
        <p:xfrm>
          <a:off x="762000" y="914400"/>
          <a:ext cx="7772400" cy="5658173"/>
        </p:xfrm>
        <a:graphic>
          <a:graphicData uri="http://schemas.openxmlformats.org/drawingml/2006/table">
            <a:tbl>
              <a:tblPr/>
              <a:tblGrid>
                <a:gridCol w="971550"/>
                <a:gridCol w="971550"/>
                <a:gridCol w="971550"/>
                <a:gridCol w="971550"/>
                <a:gridCol w="971550"/>
                <a:gridCol w="971550"/>
                <a:gridCol w="971550"/>
                <a:gridCol w="971550"/>
              </a:tblGrid>
              <a:tr h="562223">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Times New Roman"/>
                        </a:rPr>
                        <a:t>Name</a:t>
                      </a:r>
                      <a:endParaRPr lang="en-US" sz="1400" dirty="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Times New Roman"/>
                        </a:rPr>
                        <a:t>Year</a:t>
                      </a:r>
                      <a:endParaRPr lang="en-US" sz="140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Times New Roman"/>
                        </a:rPr>
                        <a:t>Age</a:t>
                      </a:r>
                      <a:endParaRPr lang="en-US" sz="140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Times New Roman"/>
                        </a:rPr>
                        <a:t>Location (Parish)</a:t>
                      </a:r>
                      <a:endParaRPr lang="en-US" sz="140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Times New Roman"/>
                        </a:rPr>
                        <a:t>Condition</a:t>
                      </a:r>
                      <a:endParaRPr lang="en-US" sz="140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Times New Roman"/>
                        </a:rPr>
                        <a:t>Occupation</a:t>
                      </a:r>
                      <a:endParaRPr lang="en-US" sz="140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Times New Roman"/>
                        </a:rPr>
                        <a:t>Mother's Occupation</a:t>
                      </a:r>
                      <a:endParaRPr lang="en-US" sz="1400" dirty="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Times New Roman"/>
                        </a:rPr>
                        <a:t>Father's Occupation</a:t>
                      </a:r>
                      <a:endParaRPr lang="en-US" sz="1400">
                        <a:latin typeface="Calibri"/>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r>
              <a:tr h="245641">
                <a:tc rowSpan="5">
                  <a:txBody>
                    <a:bodyPr/>
                    <a:lstStyle/>
                    <a:p>
                      <a:pPr marL="0" marR="0">
                        <a:lnSpc>
                          <a:spcPct val="115000"/>
                        </a:lnSpc>
                        <a:spcBef>
                          <a:spcPts val="0"/>
                        </a:spcBef>
                        <a:spcAft>
                          <a:spcPts val="0"/>
                        </a:spcAft>
                      </a:pPr>
                      <a:endParaRPr lang="en-US" sz="1400" b="1" dirty="0" smtClean="0">
                        <a:solidFill>
                          <a:srgbClr val="5C83B4"/>
                        </a:solidFill>
                        <a:latin typeface="Calibri"/>
                        <a:ea typeface="Times New Roman"/>
                        <a:cs typeface="Times New Roman"/>
                      </a:endParaRPr>
                    </a:p>
                    <a:p>
                      <a:pPr marL="0" marR="0">
                        <a:lnSpc>
                          <a:spcPct val="115000"/>
                        </a:lnSpc>
                        <a:spcBef>
                          <a:spcPts val="0"/>
                        </a:spcBef>
                        <a:spcAft>
                          <a:spcPts val="0"/>
                        </a:spcAft>
                      </a:pPr>
                      <a:endParaRPr lang="en-US" sz="1400" b="1" dirty="0" smtClean="0">
                        <a:solidFill>
                          <a:srgbClr val="5C83B4"/>
                        </a:solidFill>
                        <a:latin typeface="Calibri"/>
                        <a:ea typeface="Times New Roman"/>
                        <a:cs typeface="Times New Roman"/>
                      </a:endParaRPr>
                    </a:p>
                    <a:p>
                      <a:pPr marL="0" marR="0">
                        <a:lnSpc>
                          <a:spcPct val="115000"/>
                        </a:lnSpc>
                        <a:spcBef>
                          <a:spcPts val="0"/>
                        </a:spcBef>
                        <a:spcAft>
                          <a:spcPts val="0"/>
                        </a:spcAft>
                      </a:pPr>
                      <a:endParaRPr lang="en-US" sz="1400" b="1" dirty="0" smtClean="0">
                        <a:solidFill>
                          <a:srgbClr val="5C83B4"/>
                        </a:solidFill>
                        <a:latin typeface="Calibri"/>
                        <a:ea typeface="Times New Roman"/>
                        <a:cs typeface="Times New Roman"/>
                      </a:endParaRPr>
                    </a:p>
                    <a:p>
                      <a:pPr marL="0" marR="0">
                        <a:lnSpc>
                          <a:spcPct val="115000"/>
                        </a:lnSpc>
                        <a:spcBef>
                          <a:spcPts val="0"/>
                        </a:spcBef>
                        <a:spcAft>
                          <a:spcPts val="0"/>
                        </a:spcAft>
                      </a:pPr>
                      <a:r>
                        <a:rPr lang="en-US" sz="1400" b="1" dirty="0" smtClean="0">
                          <a:solidFill>
                            <a:srgbClr val="5C83B4"/>
                          </a:solidFill>
                          <a:latin typeface="Calibri"/>
                          <a:ea typeface="Times New Roman"/>
                          <a:cs typeface="Times New Roman"/>
                        </a:rPr>
                        <a:t>Agnes Hobson</a:t>
                      </a:r>
                      <a:endParaRPr lang="en-US" sz="1400" dirty="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1861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7</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Goldington</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Scholar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None</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Gentleman</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64813">
                <a:tc vMerge="1">
                  <a:txBody>
                    <a:bodyPr/>
                    <a:lstStyle/>
                    <a:p>
                      <a:pPr marL="0" marR="0">
                        <a:lnSpc>
                          <a:spcPct val="115000"/>
                        </a:lnSpc>
                        <a:spcBef>
                          <a:spcPts val="0"/>
                        </a:spcBef>
                        <a:spcAft>
                          <a:spcPts val="0"/>
                        </a:spcAft>
                      </a:pPr>
                      <a:endParaRPr lang="en-US" sz="110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dirty="0">
                          <a:solidFill>
                            <a:srgbClr val="000000"/>
                          </a:solidFill>
                          <a:latin typeface="Calibri"/>
                          <a:ea typeface="Times New Roman"/>
                          <a:cs typeface="Times New Roman"/>
                        </a:rPr>
                        <a:t>1881</a:t>
                      </a:r>
                      <a:endParaRPr lang="en-US" sz="1400" dirty="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28</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Warwick St Nicholas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Teacher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4346">
                <a:tc vMerge="1">
                  <a:txBody>
                    <a:bodyPr/>
                    <a:lstStyle/>
                    <a:p>
                      <a:pPr marL="0" marR="0">
                        <a:lnSpc>
                          <a:spcPct val="115000"/>
                        </a:lnSpc>
                        <a:spcBef>
                          <a:spcPts val="0"/>
                        </a:spcBef>
                        <a:spcAft>
                          <a:spcPts val="0"/>
                        </a:spcAft>
                      </a:pPr>
                      <a:endParaRPr lang="en-US" sz="110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1891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37</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Brighton</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Governess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dirty="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64813">
                <a:tc vMerge="1">
                  <a:txBody>
                    <a:bodyPr/>
                    <a:lstStyle/>
                    <a:p>
                      <a:pPr marL="0" marR="0">
                        <a:lnSpc>
                          <a:spcPct val="115000"/>
                        </a:lnSpc>
                        <a:spcBef>
                          <a:spcPts val="0"/>
                        </a:spcBef>
                        <a:spcAft>
                          <a:spcPts val="0"/>
                        </a:spcAft>
                      </a:pPr>
                      <a:endParaRPr lang="en-US" sz="110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dirty="0">
                          <a:solidFill>
                            <a:srgbClr val="000000"/>
                          </a:solidFill>
                          <a:latin typeface="Calibri"/>
                          <a:ea typeface="Times New Roman"/>
                          <a:cs typeface="Times New Roman"/>
                        </a:rPr>
                        <a:t>1901</a:t>
                      </a:r>
                      <a:endParaRPr lang="en-US" sz="1400" dirty="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48</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Easingwood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Governess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Tanner and Tithe Agent</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Tanner and Currier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4346">
                <a:tc v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1911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58</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Easingwood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None</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5641">
                <a:tc rowSpan="3">
                  <a:txBody>
                    <a:bodyPr/>
                    <a:lstStyle/>
                    <a:p>
                      <a:pPr marL="0" marR="0">
                        <a:lnSpc>
                          <a:spcPct val="115000"/>
                        </a:lnSpc>
                        <a:spcBef>
                          <a:spcPts val="0"/>
                        </a:spcBef>
                        <a:spcAft>
                          <a:spcPts val="0"/>
                        </a:spcAft>
                      </a:pPr>
                      <a:endParaRPr lang="en-US" sz="1400" b="1" dirty="0" smtClean="0">
                        <a:solidFill>
                          <a:srgbClr val="5C83B4"/>
                        </a:solidFill>
                        <a:latin typeface="Calibri"/>
                        <a:ea typeface="Times New Roman"/>
                        <a:cs typeface="Times New Roman"/>
                      </a:endParaRPr>
                    </a:p>
                    <a:p>
                      <a:pPr marL="0" marR="0">
                        <a:lnSpc>
                          <a:spcPct val="115000"/>
                        </a:lnSpc>
                        <a:spcBef>
                          <a:spcPts val="0"/>
                        </a:spcBef>
                        <a:spcAft>
                          <a:spcPts val="0"/>
                        </a:spcAft>
                      </a:pPr>
                      <a:r>
                        <a:rPr lang="en-US" sz="1400" b="1" dirty="0" smtClean="0">
                          <a:solidFill>
                            <a:srgbClr val="5C83B4"/>
                          </a:solidFill>
                          <a:latin typeface="Calibri"/>
                          <a:ea typeface="Times New Roman"/>
                          <a:cs typeface="Times New Roman"/>
                        </a:rPr>
                        <a:t>Alice </a:t>
                      </a:r>
                      <a:r>
                        <a:rPr lang="en-US" sz="1400" b="1" dirty="0">
                          <a:solidFill>
                            <a:srgbClr val="5C83B4"/>
                          </a:solidFill>
                          <a:latin typeface="Calibri"/>
                          <a:ea typeface="Times New Roman"/>
                          <a:cs typeface="Times New Roman"/>
                        </a:rPr>
                        <a:t>E </a:t>
                      </a:r>
                      <a:r>
                        <a:rPr lang="en-US" sz="1400" b="1" dirty="0" smtClean="0">
                          <a:solidFill>
                            <a:srgbClr val="5C83B4"/>
                          </a:solidFill>
                          <a:latin typeface="Calibri"/>
                          <a:ea typeface="Times New Roman"/>
                          <a:cs typeface="Times New Roman"/>
                        </a:rPr>
                        <a:t>Schofield</a:t>
                      </a:r>
                      <a:endParaRPr lang="en-US" sz="1400" dirty="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1871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9</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St Giles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Scholar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None</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5641">
                <a:tc v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1881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Aston</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School Mistress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School Mistress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Coal Agent</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64813">
                <a:tc v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1891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30</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Handsworth</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Governess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None</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Living on Own Means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64813">
                <a:tc rowSpan="4">
                  <a:txBody>
                    <a:bodyPr/>
                    <a:lstStyle/>
                    <a:p>
                      <a:pPr marL="0" marR="0">
                        <a:lnSpc>
                          <a:spcPct val="115000"/>
                        </a:lnSpc>
                        <a:spcBef>
                          <a:spcPts val="0"/>
                        </a:spcBef>
                        <a:spcAft>
                          <a:spcPts val="0"/>
                        </a:spcAft>
                      </a:pPr>
                      <a:endParaRPr lang="en-US" sz="1400" b="1" dirty="0" smtClean="0">
                        <a:solidFill>
                          <a:srgbClr val="5C83B4"/>
                        </a:solidFill>
                        <a:latin typeface="Calibri"/>
                        <a:ea typeface="Times New Roman"/>
                        <a:cs typeface="Times New Roman"/>
                      </a:endParaRPr>
                    </a:p>
                    <a:p>
                      <a:pPr marL="0" marR="0">
                        <a:lnSpc>
                          <a:spcPct val="115000"/>
                        </a:lnSpc>
                        <a:spcBef>
                          <a:spcPts val="0"/>
                        </a:spcBef>
                        <a:spcAft>
                          <a:spcPts val="0"/>
                        </a:spcAft>
                      </a:pPr>
                      <a:endParaRPr lang="en-US" sz="1400" b="1" dirty="0" smtClean="0">
                        <a:solidFill>
                          <a:srgbClr val="5C83B4"/>
                        </a:solidFill>
                        <a:latin typeface="Calibri"/>
                        <a:ea typeface="Times New Roman"/>
                        <a:cs typeface="Times New Roman"/>
                      </a:endParaRPr>
                    </a:p>
                    <a:p>
                      <a:pPr marL="0" marR="0">
                        <a:lnSpc>
                          <a:spcPct val="115000"/>
                        </a:lnSpc>
                        <a:spcBef>
                          <a:spcPts val="0"/>
                        </a:spcBef>
                        <a:spcAft>
                          <a:spcPts val="0"/>
                        </a:spcAft>
                      </a:pPr>
                      <a:endParaRPr lang="en-US" sz="1400" b="1" dirty="0" smtClean="0">
                        <a:solidFill>
                          <a:srgbClr val="5C83B4"/>
                        </a:solidFill>
                        <a:latin typeface="Calibri"/>
                        <a:ea typeface="Times New Roman"/>
                        <a:cs typeface="Times New Roman"/>
                      </a:endParaRPr>
                    </a:p>
                    <a:p>
                      <a:pPr marL="0" marR="0">
                        <a:lnSpc>
                          <a:spcPct val="115000"/>
                        </a:lnSpc>
                        <a:spcBef>
                          <a:spcPts val="0"/>
                        </a:spcBef>
                        <a:spcAft>
                          <a:spcPts val="0"/>
                        </a:spcAft>
                      </a:pPr>
                      <a:r>
                        <a:rPr lang="en-US" sz="1400" b="1" dirty="0" smtClean="0">
                          <a:solidFill>
                            <a:srgbClr val="5C83B4"/>
                          </a:solidFill>
                          <a:latin typeface="Calibri"/>
                          <a:ea typeface="Times New Roman"/>
                          <a:cs typeface="Times New Roman"/>
                        </a:rPr>
                        <a:t>Alice O'dwyer</a:t>
                      </a:r>
                      <a:endParaRPr lang="en-US" sz="1400" dirty="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1851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13</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Clayton Le Woods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Daily Attending School</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Teacher of Music</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Teacher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4346">
                <a:tc vMerge="1">
                  <a:txBody>
                    <a:bodyPr/>
                    <a:lstStyle/>
                    <a:p>
                      <a:pPr marL="0" marR="0">
                        <a:lnSpc>
                          <a:spcPct val="115000"/>
                        </a:lnSpc>
                        <a:spcBef>
                          <a:spcPts val="0"/>
                        </a:spcBef>
                        <a:spcAft>
                          <a:spcPts val="0"/>
                        </a:spcAft>
                      </a:pPr>
                      <a:endParaRPr lang="en-US" sz="110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1881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43</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Birmingham</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Teacher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64813">
                <a:tc vMerge="1">
                  <a:txBody>
                    <a:bodyPr/>
                    <a:lstStyle/>
                    <a:p>
                      <a:pPr marL="0" marR="0">
                        <a:lnSpc>
                          <a:spcPct val="115000"/>
                        </a:lnSpc>
                        <a:spcBef>
                          <a:spcPts val="0"/>
                        </a:spcBef>
                        <a:spcAft>
                          <a:spcPts val="0"/>
                        </a:spcAft>
                      </a:pPr>
                      <a:endParaRPr lang="en-US" sz="110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1891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53</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North Meols</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Unmarried</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Certificated Teacher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94346">
                <a:tc v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9525" marR="9525" marT="9525" marB="9525">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1901</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400">
                          <a:solidFill>
                            <a:srgbClr val="000000"/>
                          </a:solidFill>
                          <a:latin typeface="Calibri"/>
                          <a:ea typeface="Times New Roman"/>
                          <a:cs typeface="Times New Roman"/>
                        </a:rPr>
                        <a:t>63</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Glossop</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Times New Roman"/>
                        </a:rPr>
                        <a:t>Unmarried</a:t>
                      </a:r>
                      <a:endParaRPr lang="en-US" sz="1400" dirty="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School Teacher</a:t>
                      </a:r>
                      <a:endParaRPr lang="en-US" sz="1400">
                        <a:latin typeface="Calibri"/>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nSpc>
                          <a:spcPct val="115000"/>
                        </a:lnSpc>
                      </a:pPr>
                      <a:endParaRPr lang="en-US" sz="1400" dirty="0">
                        <a:latin typeface="Calibri"/>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origins of 1881 Warwickshire teachers</a:t>
            </a:r>
            <a:endParaRPr lang="en-US" dirty="0"/>
          </a:p>
        </p:txBody>
      </p:sp>
      <p:graphicFrame>
        <p:nvGraphicFramePr>
          <p:cNvPr id="4" name="Content Placeholder 3"/>
          <p:cNvGraphicFramePr>
            <a:graphicFrameLocks noGrp="1"/>
          </p:cNvGraphicFramePr>
          <p:nvPr>
            <p:ph idx="1"/>
          </p:nvPr>
        </p:nvGraphicFramePr>
        <p:xfrm>
          <a:off x="1143000" y="1905000"/>
          <a:ext cx="6553201" cy="4164965"/>
        </p:xfrm>
        <a:graphic>
          <a:graphicData uri="http://schemas.openxmlformats.org/drawingml/2006/table">
            <a:tbl>
              <a:tblPr/>
              <a:tblGrid>
                <a:gridCol w="4135883"/>
                <a:gridCol w="1208659"/>
                <a:gridCol w="1208659"/>
              </a:tblGrid>
              <a:tr h="660400">
                <a:tc>
                  <a:txBody>
                    <a:bodyPr/>
                    <a:lstStyle/>
                    <a:p>
                      <a:pPr algn="l" fontAlgn="b"/>
                      <a:r>
                        <a:rPr lang="en-US" sz="2800" b="0" i="0" u="none" strike="noStrike" dirty="0">
                          <a:solidFill>
                            <a:srgbClr val="000000"/>
                          </a:solidFill>
                          <a:latin typeface="Times New Roman"/>
                        </a:rPr>
                        <a:t>Father’s Occupational Category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0400">
                <a:tc>
                  <a:txBody>
                    <a:bodyPr/>
                    <a:lstStyle/>
                    <a:p>
                      <a:pPr algn="l" fontAlgn="b"/>
                      <a:r>
                        <a:rPr lang="en-US" sz="2800" b="0" i="0" u="none" strike="noStrike">
                          <a:solidFill>
                            <a:srgbClr val="000000"/>
                          </a:solidFill>
                          <a:latin typeface="Times New Roman"/>
                        </a:rPr>
                        <a:t>    Teacher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4.20%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0400">
                <a:tc>
                  <a:txBody>
                    <a:bodyPr/>
                    <a:lstStyle/>
                    <a:p>
                      <a:pPr algn="l" fontAlgn="b"/>
                      <a:r>
                        <a:rPr lang="en-US" sz="2800" b="0" i="0" u="none" strike="noStrike">
                          <a:solidFill>
                            <a:srgbClr val="000000"/>
                          </a:solidFill>
                          <a:latin typeface="Times New Roman"/>
                        </a:rPr>
                        <a:t>    Skilled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58.30%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0400">
                <a:tc>
                  <a:txBody>
                    <a:bodyPr/>
                    <a:lstStyle/>
                    <a:p>
                      <a:pPr algn="l" fontAlgn="b"/>
                      <a:r>
                        <a:rPr lang="en-US" sz="2800" b="0" i="0" u="none" strike="noStrike">
                          <a:solidFill>
                            <a:srgbClr val="000000"/>
                          </a:solidFill>
                          <a:latin typeface="Times New Roman"/>
                        </a:rPr>
                        <a:t>     Agricultural Labourer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6.90%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0400">
                <a:tc>
                  <a:txBody>
                    <a:bodyPr/>
                    <a:lstStyle/>
                    <a:p>
                      <a:pPr algn="l" fontAlgn="b"/>
                      <a:r>
                        <a:rPr lang="en-US" sz="2800" b="0" i="0" u="none" strike="noStrike">
                          <a:solidFill>
                            <a:srgbClr val="000000"/>
                          </a:solidFill>
                          <a:latin typeface="Times New Roman"/>
                        </a:rPr>
                        <a:t>     Commercial/Professional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30.50%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0400">
                <a:tc>
                  <a:txBody>
                    <a:bodyPr/>
                    <a:lstStyle/>
                    <a:p>
                      <a:pPr algn="l" fontAlgn="b"/>
                      <a:r>
                        <a:rPr lang="en-US" sz="2800" b="0" i="0" u="none" strike="noStrike" dirty="0">
                          <a:solidFill>
                            <a:srgbClr val="000000"/>
                          </a:solidFill>
                          <a:latin typeface="Times New Roman"/>
                        </a:rPr>
                        <a:t>     </a:t>
                      </a:r>
                      <a:r>
                        <a:rPr lang="en-US" sz="2800" b="0" i="0" u="none" strike="noStrike" dirty="0" smtClean="0">
                          <a:solidFill>
                            <a:srgbClr val="000000"/>
                          </a:solidFill>
                          <a:latin typeface="Times New Roman"/>
                        </a:rPr>
                        <a:t>Total</a:t>
                      </a:r>
                      <a:endParaRPr lang="en-US" sz="28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err="1"/>
              <a:t>B.Data</a:t>
            </a:r>
            <a:r>
              <a:rPr lang="en-US" sz="3200" dirty="0"/>
              <a:t> Base for Norfolk teachers, 1851 and 1881</a:t>
            </a:r>
          </a:p>
        </p:txBody>
      </p:sp>
      <p:graphicFrame>
        <p:nvGraphicFramePr>
          <p:cNvPr id="6" name="Content Placeholder 5"/>
          <p:cNvGraphicFramePr>
            <a:graphicFrameLocks noGrp="1"/>
          </p:cNvGraphicFramePr>
          <p:nvPr>
            <p:ph idx="1"/>
          </p:nvPr>
        </p:nvGraphicFramePr>
        <p:xfrm>
          <a:off x="1219200" y="1524000"/>
          <a:ext cx="6705600" cy="4683480"/>
        </p:xfrm>
        <a:graphic>
          <a:graphicData uri="http://schemas.openxmlformats.org/drawingml/2006/table">
            <a:tbl>
              <a:tblPr/>
              <a:tblGrid>
                <a:gridCol w="5180156"/>
                <a:gridCol w="1525444"/>
              </a:tblGrid>
              <a:tr h="392736">
                <a:tc>
                  <a:txBody>
                    <a:bodyPr/>
                    <a:lstStyle/>
                    <a:p>
                      <a:pPr algn="l" fontAlgn="b"/>
                      <a:r>
                        <a:rPr lang="en-US" sz="2400" b="0" i="0" u="none" strike="noStrike" dirty="0">
                          <a:solidFill>
                            <a:srgbClr val="000000"/>
                          </a:solidFill>
                          <a:latin typeface="Times New Roman"/>
                        </a:rPr>
                        <a:t>i.social </a:t>
                      </a:r>
                      <a:r>
                        <a:rPr lang="en-US" sz="2400" b="0" i="0" u="none" strike="noStrike" dirty="0" smtClean="0">
                          <a:solidFill>
                            <a:srgbClr val="000000"/>
                          </a:solidFill>
                          <a:latin typeface="Times New Roman"/>
                        </a:rPr>
                        <a:t>origins 1851     N = 52</a:t>
                      </a:r>
                      <a:endParaRPr lang="en-US" sz="2400" b="0" i="0" u="none" strike="noStrike" dirty="0">
                        <a:solidFill>
                          <a:srgbClr val="000000"/>
                        </a:solidFill>
                        <a:latin typeface="Times New Roman"/>
                      </a:endParaRPr>
                    </a:p>
                  </a:txBody>
                  <a:tcPr marL="9525" marR="9525" marT="9525" marB="0" anchor="b">
                    <a:lnL>
                      <a:noFill/>
                    </a:lnL>
                    <a:lnR>
                      <a:noFill/>
                    </a:lnR>
                    <a:lnT>
                      <a:noFill/>
                    </a:lnT>
                    <a:lnB>
                      <a:noFill/>
                    </a:lnB>
                  </a:tcPr>
                </a:tc>
                <a:tc>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a:noFill/>
                    </a:lnT>
                    <a:lnB>
                      <a:noFill/>
                    </a:lnB>
                  </a:tcPr>
                </a:tc>
              </a:tr>
              <a:tr h="193392">
                <a:tc>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4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92736">
                <a:tc>
                  <a:txBody>
                    <a:bodyPr/>
                    <a:lstStyle/>
                    <a:p>
                      <a:pPr algn="l" fontAlgn="b"/>
                      <a:r>
                        <a:rPr lang="en-US" sz="2400" b="0" i="0" u="none" strike="noStrike" dirty="0">
                          <a:solidFill>
                            <a:srgbClr val="000000"/>
                          </a:solidFill>
                          <a:latin typeface="Times New Roman"/>
                        </a:rPr>
                        <a:t>Percent with fathers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736">
                <a:tc>
                  <a:txBody>
                    <a:bodyPr/>
                    <a:lstStyle/>
                    <a:p>
                      <a:pPr algn="l" fontAlgn="b"/>
                      <a:r>
                        <a:rPr lang="en-US" sz="2400" b="0" i="0" u="none" strike="noStrike">
                          <a:solidFill>
                            <a:srgbClr val="000000"/>
                          </a:solidFill>
                          <a:latin typeface="Times New Roman"/>
                        </a:rPr>
                        <a:t>  Agricultural Labourer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latin typeface="Calibri"/>
                        </a:rPr>
                        <a:t>17.35%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736">
                <a:tc>
                  <a:txBody>
                    <a:bodyPr/>
                    <a:lstStyle/>
                    <a:p>
                      <a:pPr algn="l" fontAlgn="b"/>
                      <a:r>
                        <a:rPr lang="en-US" sz="2400" b="0" i="0" u="none" strike="noStrike">
                          <a:solidFill>
                            <a:srgbClr val="000000"/>
                          </a:solidFill>
                          <a:latin typeface="Times New Roman"/>
                        </a:rPr>
                        <a:t>   School Master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latin typeface="Calibri"/>
                        </a:rPr>
                        <a:t>5.80%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736">
                <a:tc>
                  <a:txBody>
                    <a:bodyPr/>
                    <a:lstStyle/>
                    <a:p>
                      <a:pPr algn="l" fontAlgn="b"/>
                      <a:r>
                        <a:rPr lang="en-US" sz="2400" b="0" i="0" u="none" strike="noStrike">
                          <a:solidFill>
                            <a:srgbClr val="000000"/>
                          </a:solidFill>
                          <a:latin typeface="Times New Roman"/>
                        </a:rPr>
                        <a:t>   Farmer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latin typeface="Calibri"/>
                        </a:rPr>
                        <a:t>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736">
                <a:tc>
                  <a:txBody>
                    <a:bodyPr/>
                    <a:lstStyle/>
                    <a:p>
                      <a:pPr algn="l" fontAlgn="b"/>
                      <a:r>
                        <a:rPr lang="en-US" sz="2400" b="0" i="0" u="none" strike="noStrike">
                          <a:solidFill>
                            <a:srgbClr val="000000"/>
                          </a:solidFill>
                          <a:latin typeface="Times New Roman"/>
                        </a:rPr>
                        <a:t>    Commercial/Professional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736">
                <a:tc>
                  <a:txBody>
                    <a:bodyPr/>
                    <a:lstStyle/>
                    <a:p>
                      <a:pPr algn="l" fontAlgn="b"/>
                      <a:r>
                        <a:rPr lang="en-US" sz="2400" b="0" i="0" u="none" strike="noStrike">
                          <a:solidFill>
                            <a:srgbClr val="000000"/>
                          </a:solidFill>
                          <a:latin typeface="Times New Roman"/>
                        </a:rPr>
                        <a:t>    Skilled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latin typeface="Calibri"/>
                        </a:rPr>
                        <a:t>42.40%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2736">
                <a:tc>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3571">
                <a:tc gridSpan="2">
                  <a:txBody>
                    <a:bodyPr/>
                    <a:lstStyle/>
                    <a:p>
                      <a:pPr algn="ctr" fontAlgn="b"/>
                      <a:r>
                        <a:rPr lang="en-US" sz="2400" b="0" i="0" u="none" strike="noStrike" dirty="0">
                          <a:solidFill>
                            <a:srgbClr val="000000"/>
                          </a:solidFill>
                          <a:latin typeface="Calibri"/>
                        </a:rPr>
                        <a:t>Percent with mothers who were school mistresses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92736">
                <a:tc gridSpan="2">
                  <a:txBody>
                    <a:bodyPr/>
                    <a:lstStyle/>
                    <a:p>
                      <a:pPr algn="l" fontAlgn="b"/>
                      <a:r>
                        <a:rPr lang="en-US" sz="2400" b="0" i="0" u="none" strike="noStrike" dirty="0" smtClean="0">
                          <a:solidFill>
                            <a:srgbClr val="000000"/>
                          </a:solidFill>
                          <a:latin typeface="Calibri"/>
                        </a:rPr>
                        <a:t>    4/27 </a:t>
                      </a:r>
                      <a:r>
                        <a:rPr lang="en-US" sz="2400" b="0" i="0" u="none" strike="noStrike" dirty="0">
                          <a:solidFill>
                            <a:srgbClr val="000000"/>
                          </a:solidFill>
                          <a:latin typeface="Calibri"/>
                        </a:rPr>
                        <a:t>= 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origins Norfolk teachers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1881</a:t>
            </a:r>
            <a:endParaRPr lang="en-US" dirty="0"/>
          </a:p>
          <a:p>
            <a:pPr>
              <a:buNone/>
            </a:pPr>
            <a:r>
              <a:rPr lang="en-US" dirty="0"/>
              <a:t>Father’s occupation:       </a:t>
            </a:r>
            <a:r>
              <a:rPr lang="en-US" dirty="0" smtClean="0"/>
              <a:t>        </a:t>
            </a:r>
            <a:r>
              <a:rPr lang="en-US" dirty="0"/>
              <a:t>Mother’s </a:t>
            </a:r>
            <a:r>
              <a:rPr lang="en-US" dirty="0" smtClean="0"/>
              <a:t>occupation</a:t>
            </a:r>
          </a:p>
          <a:p>
            <a:pPr>
              <a:buNone/>
            </a:pPr>
            <a:r>
              <a:rPr lang="en-US" dirty="0" smtClean="0"/>
              <a:t>Surgeon                                     School Mistress (3)</a:t>
            </a:r>
          </a:p>
          <a:p>
            <a:pPr>
              <a:buNone/>
            </a:pPr>
            <a:r>
              <a:rPr lang="en-US" dirty="0" smtClean="0"/>
              <a:t>Farm Steward                           Fund Holder</a:t>
            </a:r>
          </a:p>
          <a:p>
            <a:pPr>
              <a:buNone/>
            </a:pPr>
            <a:r>
              <a:rPr lang="en-US" dirty="0" smtClean="0"/>
              <a:t>Collier </a:t>
            </a:r>
            <a:r>
              <a:rPr lang="en-US" dirty="0"/>
              <a:t>Man</a:t>
            </a:r>
          </a:p>
          <a:p>
            <a:pPr>
              <a:buNone/>
            </a:pPr>
            <a:r>
              <a:rPr lang="en-US" dirty="0" smtClean="0"/>
              <a:t>School </a:t>
            </a:r>
            <a:r>
              <a:rPr lang="en-US" dirty="0"/>
              <a:t>Master</a:t>
            </a:r>
          </a:p>
          <a:p>
            <a:pPr>
              <a:buNone/>
            </a:pPr>
            <a:r>
              <a:rPr lang="en-US" dirty="0" smtClean="0"/>
              <a:t>Painter</a:t>
            </a:r>
            <a:endParaRPr lang="en-US" dirty="0"/>
          </a:p>
          <a:p>
            <a:pPr>
              <a:buNone/>
            </a:pPr>
            <a:r>
              <a:rPr lang="en-US" dirty="0" smtClean="0"/>
              <a:t>Railway </a:t>
            </a:r>
            <a:r>
              <a:rPr lang="en-US" dirty="0"/>
              <a:t>Porter</a:t>
            </a:r>
          </a:p>
          <a:p>
            <a:pPr>
              <a:buNone/>
            </a:pPr>
            <a:r>
              <a:rPr lang="en-US" dirty="0" smtClean="0"/>
              <a:t>Waterman</a:t>
            </a:r>
            <a:endParaRPr lang="en-US" dirty="0"/>
          </a:p>
          <a:p>
            <a:pPr>
              <a:buNone/>
            </a:pPr>
            <a:r>
              <a:rPr lang="en-US" dirty="0" smtClean="0"/>
              <a:t>Cabinet </a:t>
            </a:r>
            <a:r>
              <a:rPr lang="en-US" dirty="0"/>
              <a:t>Maker</a:t>
            </a:r>
          </a:p>
          <a:p>
            <a:pPr>
              <a:buNone/>
            </a:pPr>
            <a:r>
              <a:rPr lang="en-US" dirty="0" smtClean="0"/>
              <a:t>Porter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ii.Tenure</a:t>
            </a:r>
            <a:r>
              <a:rPr lang="en-US" dirty="0"/>
              <a:t> </a:t>
            </a:r>
            <a:r>
              <a:rPr lang="en-US" dirty="0" smtClean="0"/>
              <a:t>patterns of females who were teachers in Norfolk</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pPr>
              <a:buNone/>
            </a:pPr>
            <a:r>
              <a:rPr lang="en-US" sz="2000" dirty="0"/>
              <a:t>1851:  </a:t>
            </a:r>
          </a:p>
          <a:p>
            <a:pPr>
              <a:buNone/>
            </a:pPr>
            <a:r>
              <a:rPr lang="en-US" sz="2000" dirty="0" smtClean="0"/>
              <a:t>Occupational title in 1851 Teacher:</a:t>
            </a:r>
          </a:p>
          <a:p>
            <a:pPr>
              <a:buNone/>
            </a:pPr>
            <a:r>
              <a:rPr lang="en-US" sz="2000" dirty="0" smtClean="0"/>
              <a:t>Listing </a:t>
            </a:r>
            <a:r>
              <a:rPr lang="en-US" sz="2000" dirty="0"/>
              <a:t>across Multiple census of a teaching </a:t>
            </a:r>
            <a:r>
              <a:rPr lang="en-US" sz="2000" dirty="0" smtClean="0"/>
              <a:t>occupation:   </a:t>
            </a:r>
            <a:r>
              <a:rPr lang="en-US" sz="2000" dirty="0"/>
              <a:t>16 </a:t>
            </a:r>
          </a:p>
          <a:p>
            <a:pPr>
              <a:buNone/>
            </a:pPr>
            <a:r>
              <a:rPr lang="en-US" sz="2000" dirty="0"/>
              <a:t>Single listing of a teaching occupation:  </a:t>
            </a:r>
            <a:r>
              <a:rPr lang="en-US" sz="2000" dirty="0" smtClean="0"/>
              <a:t>21</a:t>
            </a:r>
          </a:p>
          <a:p>
            <a:pPr>
              <a:buNone/>
            </a:pPr>
            <a:endParaRPr lang="en-US" sz="2000" dirty="0"/>
          </a:p>
          <a:p>
            <a:pPr indent="-914400">
              <a:buNone/>
            </a:pPr>
            <a:r>
              <a:rPr lang="en-US" sz="2000" dirty="0" smtClean="0"/>
              <a:t>Occupational title in 1851 School Mistress:</a:t>
            </a:r>
          </a:p>
          <a:p>
            <a:pPr indent="-914400">
              <a:buNone/>
            </a:pPr>
            <a:r>
              <a:rPr lang="en-US" sz="2000" dirty="0" smtClean="0"/>
              <a:t>  listing </a:t>
            </a:r>
            <a:r>
              <a:rPr lang="en-US" sz="2000" dirty="0"/>
              <a:t>across multiple censuses of teaching </a:t>
            </a:r>
            <a:r>
              <a:rPr lang="en-US" sz="2000" dirty="0" smtClean="0"/>
              <a:t>related occupation: 24</a:t>
            </a:r>
          </a:p>
          <a:p>
            <a:pPr indent="-914400">
              <a:buNone/>
            </a:pPr>
            <a:r>
              <a:rPr lang="en-US" sz="2000" dirty="0"/>
              <a:t> </a:t>
            </a:r>
            <a:r>
              <a:rPr lang="en-US" sz="2000" dirty="0" smtClean="0"/>
              <a:t>  Single </a:t>
            </a:r>
            <a:r>
              <a:rPr lang="en-US" sz="2000" dirty="0"/>
              <a:t>listing of teaching occupation: </a:t>
            </a:r>
            <a:r>
              <a:rPr lang="en-US" sz="2000" dirty="0" smtClean="0"/>
              <a:t>19</a:t>
            </a:r>
          </a:p>
          <a:p>
            <a:pPr lvl="5">
              <a:buNone/>
            </a:pPr>
            <a:endParaRPr lang="en-US" dirty="0"/>
          </a:p>
          <a:p>
            <a:pPr>
              <a:buNone/>
            </a:pPr>
            <a:r>
              <a:rPr lang="en-US" sz="2000" dirty="0" smtClean="0"/>
              <a:t>1881:</a:t>
            </a:r>
            <a:endParaRPr lang="en-US" sz="2000" dirty="0"/>
          </a:p>
          <a:p>
            <a:pPr>
              <a:buNone/>
            </a:pPr>
            <a:r>
              <a:rPr lang="en-US" sz="2000" dirty="0" smtClean="0"/>
              <a:t>Occupational title in 1881 School Mistress:</a:t>
            </a:r>
            <a:endParaRPr lang="en-US" sz="2000" dirty="0"/>
          </a:p>
          <a:p>
            <a:pPr>
              <a:buNone/>
            </a:pPr>
            <a:r>
              <a:rPr lang="en-US" sz="2000" dirty="0"/>
              <a:t>Listing in multiple census  of teaching related occupation: 12 </a:t>
            </a:r>
          </a:p>
          <a:p>
            <a:pPr>
              <a:buNone/>
            </a:pPr>
            <a:r>
              <a:rPr lang="en-US" sz="2000" dirty="0" smtClean="0"/>
              <a:t> Single </a:t>
            </a:r>
            <a:r>
              <a:rPr lang="en-US" sz="2000" dirty="0"/>
              <a:t>listing of </a:t>
            </a:r>
            <a:r>
              <a:rPr lang="en-US" sz="2000" dirty="0" smtClean="0"/>
              <a:t> Teaching </a:t>
            </a:r>
            <a:r>
              <a:rPr lang="en-US" sz="2000" dirty="0"/>
              <a:t>related occupation: </a:t>
            </a:r>
            <a:r>
              <a:rPr lang="en-US" sz="2000" dirty="0" smtClean="0"/>
              <a:t>6</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noAutofit/>
          </a:bodyPr>
          <a:lstStyle/>
          <a:p>
            <a:pPr lvl="0" algn="l"/>
            <a:r>
              <a:rPr lang="en-US" sz="2400" dirty="0"/>
              <a:t/>
            </a:r>
            <a:br>
              <a:rPr lang="en-US" sz="2400" dirty="0"/>
            </a:br>
            <a:r>
              <a:rPr lang="en-US" sz="2400" dirty="0"/>
              <a:t> </a:t>
            </a:r>
            <a:br>
              <a:rPr lang="en-US" sz="2400" dirty="0"/>
            </a:br>
            <a:r>
              <a:rPr lang="en-US" sz="2400" dirty="0"/>
              <a:t>a)Period 1841 to 1911 saw the advent of centralized government funding and management of schools.  Beginning in 1862, parliamentary funding to schools depended on examination results. </a:t>
            </a:r>
            <a:br>
              <a:rPr lang="en-US" sz="2400" dirty="0"/>
            </a:br>
            <a:r>
              <a:rPr lang="en-US" sz="2400" dirty="0"/>
              <a:t> </a:t>
            </a:r>
            <a:br>
              <a:rPr lang="en-US" sz="2400" dirty="0"/>
            </a:br>
            <a:r>
              <a:rPr lang="en-US" sz="2400" dirty="0"/>
              <a:t>b)this resulted in the establishment of centralized provision of teacher training colleges and procedures for teacher certification. </a:t>
            </a:r>
          </a:p>
        </p:txBody>
      </p:sp>
      <p:sp>
        <p:nvSpPr>
          <p:cNvPr id="3" name="TextBox 2"/>
          <p:cNvSpPr txBox="1"/>
          <p:nvPr/>
        </p:nvSpPr>
        <p:spPr>
          <a:xfrm>
            <a:off x="1371600" y="609600"/>
            <a:ext cx="6400800" cy="646331"/>
          </a:xfrm>
          <a:prstGeom prst="rect">
            <a:avLst/>
          </a:prstGeom>
          <a:noFill/>
        </p:spPr>
        <p:txBody>
          <a:bodyPr wrap="square" rtlCol="0">
            <a:spAutoFit/>
          </a:bodyPr>
          <a:lstStyle/>
          <a:p>
            <a:pPr algn="ctr"/>
            <a:r>
              <a:rPr lang="en-US" sz="3600" dirty="0" smtClean="0"/>
              <a:t>Historical  Context</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2800" dirty="0"/>
              <a:t>c)this also resulted in a substantial expansion of  teaching occupations relative to the male and female labor force as a whole </a:t>
            </a:r>
            <a:r>
              <a:rPr lang="en-US" sz="2800" dirty="0" smtClean="0"/>
              <a:t>:</a:t>
            </a:r>
            <a:endParaRPr lang="en-US" sz="2800" dirty="0"/>
          </a:p>
        </p:txBody>
      </p:sp>
      <p:graphicFrame>
        <p:nvGraphicFramePr>
          <p:cNvPr id="4" name="Table 3"/>
          <p:cNvGraphicFramePr>
            <a:graphicFrameLocks noGrp="1"/>
          </p:cNvGraphicFramePr>
          <p:nvPr/>
        </p:nvGraphicFramePr>
        <p:xfrm>
          <a:off x="381000" y="3276600"/>
          <a:ext cx="8458198" cy="2376204"/>
        </p:xfrm>
        <a:graphic>
          <a:graphicData uri="http://schemas.openxmlformats.org/drawingml/2006/table">
            <a:tbl>
              <a:tblPr/>
              <a:tblGrid>
                <a:gridCol w="1066799"/>
                <a:gridCol w="990600"/>
                <a:gridCol w="914400"/>
                <a:gridCol w="990600"/>
                <a:gridCol w="838200"/>
                <a:gridCol w="990600"/>
                <a:gridCol w="838200"/>
                <a:gridCol w="990600"/>
                <a:gridCol w="838199"/>
              </a:tblGrid>
              <a:tr h="626076">
                <a:tc>
                  <a:txBody>
                    <a:bodyPr/>
                    <a:lstStyle/>
                    <a:p>
                      <a:pPr marL="0" marR="0">
                        <a:spcBef>
                          <a:spcPts val="0"/>
                        </a:spcBef>
                        <a:spcAft>
                          <a:spcPts val="0"/>
                        </a:spcAft>
                      </a:pP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1841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1851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1861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1871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1881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1891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1901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1911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479">
                <a:tc>
                  <a:txBody>
                    <a:bodyPr/>
                    <a:lstStyle/>
                    <a:p>
                      <a:pPr marL="0" marR="0">
                        <a:spcBef>
                          <a:spcPts val="0"/>
                        </a:spcBef>
                        <a:spcAft>
                          <a:spcPts val="0"/>
                        </a:spcAft>
                      </a:pPr>
                      <a:r>
                        <a:rPr lang="en-US" sz="2400">
                          <a:latin typeface="Times New Roman"/>
                          <a:ea typeface="Calibri"/>
                          <a:cs typeface="Times New Roman"/>
                        </a:rPr>
                        <a:t>Male </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0.5%</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0.5%</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0.67%</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0.5%</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0.66%</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0.7%</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0.58%</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0.6%</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649">
                <a:tc>
                  <a:txBody>
                    <a:bodyPr/>
                    <a:lstStyle/>
                    <a:p>
                      <a:pPr marL="0" marR="0">
                        <a:spcBef>
                          <a:spcPts val="0"/>
                        </a:spcBef>
                        <a:spcAft>
                          <a:spcPts val="0"/>
                        </a:spcAft>
                      </a:pPr>
                      <a:r>
                        <a:rPr lang="en-US" sz="2400" dirty="0">
                          <a:latin typeface="Times New Roman"/>
                          <a:ea typeface="Calibri"/>
                          <a:cs typeface="Times New Roman"/>
                        </a:rPr>
                        <a:t>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2.0%</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2.8%</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3.0%</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3.1%</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3.9%</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4.1%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4.1%</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3.8%</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81000" y="2286000"/>
            <a:ext cx="8458200" cy="830997"/>
          </a:xfrm>
          <a:prstGeom prst="rect">
            <a:avLst/>
          </a:prstGeom>
          <a:noFill/>
        </p:spPr>
        <p:txBody>
          <a:bodyPr wrap="square" rtlCol="0">
            <a:spAutoFit/>
          </a:bodyPr>
          <a:lstStyle/>
          <a:p>
            <a:r>
              <a:rPr lang="en-US" sz="2400" dirty="0" smtClean="0"/>
              <a:t>Teachers, school masters, school mistresses as percentage of total male and female labor force in England and Wales 1841 to 1891</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Most teachers were female</a:t>
            </a:r>
            <a:endParaRPr lang="en-US" dirty="0"/>
          </a:p>
        </p:txBody>
      </p:sp>
      <p:graphicFrame>
        <p:nvGraphicFramePr>
          <p:cNvPr id="4" name="Content Placeholder 3"/>
          <p:cNvGraphicFramePr>
            <a:graphicFrameLocks noGrp="1"/>
          </p:cNvGraphicFramePr>
          <p:nvPr>
            <p:ph idx="1"/>
          </p:nvPr>
        </p:nvGraphicFramePr>
        <p:xfrm>
          <a:off x="914400" y="2895600"/>
          <a:ext cx="7543800" cy="2057400"/>
        </p:xfrm>
        <a:graphic>
          <a:graphicData uri="http://schemas.openxmlformats.org/drawingml/2006/table">
            <a:tbl>
              <a:tblPr firstRow="1" bandRow="1">
                <a:tableStyleId>{5940675A-B579-460E-94D1-54222C63F5DA}</a:tableStyleId>
              </a:tblPr>
              <a:tblGrid>
                <a:gridCol w="1257300"/>
                <a:gridCol w="1257300"/>
                <a:gridCol w="1257300"/>
                <a:gridCol w="1257300"/>
                <a:gridCol w="1257300"/>
                <a:gridCol w="1257300"/>
              </a:tblGrid>
              <a:tr h="1028700">
                <a:tc>
                  <a:txBody>
                    <a:bodyPr/>
                    <a:lstStyle/>
                    <a:p>
                      <a:r>
                        <a:rPr lang="en-US" dirty="0" smtClean="0"/>
                        <a:t>1841</a:t>
                      </a:r>
                      <a:endParaRPr lang="en-US" dirty="0"/>
                    </a:p>
                  </a:txBody>
                  <a:tcPr/>
                </a:tc>
                <a:tc>
                  <a:txBody>
                    <a:bodyPr/>
                    <a:lstStyle/>
                    <a:p>
                      <a:r>
                        <a:rPr lang="en-US" dirty="0" smtClean="0"/>
                        <a:t>1851</a:t>
                      </a:r>
                      <a:endParaRPr lang="en-US" dirty="0"/>
                    </a:p>
                  </a:txBody>
                  <a:tcPr/>
                </a:tc>
                <a:tc>
                  <a:txBody>
                    <a:bodyPr/>
                    <a:lstStyle/>
                    <a:p>
                      <a:r>
                        <a:rPr lang="en-US" dirty="0" smtClean="0"/>
                        <a:t>1861</a:t>
                      </a:r>
                      <a:endParaRPr lang="en-US" dirty="0"/>
                    </a:p>
                  </a:txBody>
                  <a:tcPr/>
                </a:tc>
                <a:tc>
                  <a:txBody>
                    <a:bodyPr/>
                    <a:lstStyle/>
                    <a:p>
                      <a:r>
                        <a:rPr lang="en-US" dirty="0" smtClean="0"/>
                        <a:t>1871</a:t>
                      </a:r>
                      <a:endParaRPr lang="en-US" dirty="0"/>
                    </a:p>
                  </a:txBody>
                  <a:tcPr/>
                </a:tc>
                <a:tc>
                  <a:txBody>
                    <a:bodyPr/>
                    <a:lstStyle/>
                    <a:p>
                      <a:r>
                        <a:rPr lang="en-US" dirty="0" smtClean="0"/>
                        <a:t>1881</a:t>
                      </a:r>
                      <a:endParaRPr lang="en-US" dirty="0"/>
                    </a:p>
                  </a:txBody>
                  <a:tcPr/>
                </a:tc>
                <a:tc>
                  <a:txBody>
                    <a:bodyPr/>
                    <a:lstStyle/>
                    <a:p>
                      <a:r>
                        <a:rPr lang="en-US" dirty="0" smtClean="0"/>
                        <a:t>1891</a:t>
                      </a:r>
                      <a:endParaRPr lang="en-US" dirty="0"/>
                    </a:p>
                  </a:txBody>
                  <a:tcPr/>
                </a:tc>
              </a:tr>
              <a:tr h="1028700">
                <a:tc>
                  <a:txBody>
                    <a:bodyPr/>
                    <a:lstStyle/>
                    <a:p>
                      <a:r>
                        <a:rPr lang="en-US" dirty="0" smtClean="0"/>
                        <a:t>59.4%</a:t>
                      </a:r>
                      <a:endParaRPr lang="en-US" dirty="0"/>
                    </a:p>
                  </a:txBody>
                  <a:tcPr/>
                </a:tc>
                <a:tc>
                  <a:txBody>
                    <a:bodyPr/>
                    <a:lstStyle/>
                    <a:p>
                      <a:r>
                        <a:rPr lang="en-US" dirty="0" smtClean="0"/>
                        <a:t>70.5%</a:t>
                      </a:r>
                      <a:endParaRPr lang="en-US" dirty="0"/>
                    </a:p>
                  </a:txBody>
                  <a:tcPr/>
                </a:tc>
                <a:tc>
                  <a:txBody>
                    <a:bodyPr/>
                    <a:lstStyle/>
                    <a:p>
                      <a:r>
                        <a:rPr lang="en-US" dirty="0" smtClean="0"/>
                        <a:t>71.7%</a:t>
                      </a:r>
                      <a:endParaRPr lang="en-US" dirty="0"/>
                    </a:p>
                  </a:txBody>
                  <a:tcPr/>
                </a:tc>
                <a:tc>
                  <a:txBody>
                    <a:bodyPr/>
                    <a:lstStyle/>
                    <a:p>
                      <a:r>
                        <a:rPr lang="en-US" dirty="0" smtClean="0"/>
                        <a:t>73.4%</a:t>
                      </a:r>
                      <a:endParaRPr lang="en-US" dirty="0"/>
                    </a:p>
                  </a:txBody>
                  <a:tcPr/>
                </a:tc>
                <a:tc>
                  <a:txBody>
                    <a:bodyPr/>
                    <a:lstStyle/>
                    <a:p>
                      <a:r>
                        <a:rPr lang="en-US" dirty="0" smtClean="0"/>
                        <a:t>71.9%</a:t>
                      </a:r>
                      <a:endParaRPr lang="en-US" dirty="0"/>
                    </a:p>
                  </a:txBody>
                  <a:tcPr/>
                </a:tc>
                <a:tc>
                  <a:txBody>
                    <a:bodyPr/>
                    <a:lstStyle/>
                    <a:p>
                      <a:r>
                        <a:rPr lang="en-US" dirty="0" smtClean="0"/>
                        <a:t>71.1%</a:t>
                      </a:r>
                      <a:endParaRPr lang="en-US" dirty="0"/>
                    </a:p>
                  </a:txBody>
                  <a:tcPr/>
                </a:tc>
              </a:tr>
            </a:tbl>
          </a:graphicData>
        </a:graphic>
      </p:graphicFrame>
      <p:sp>
        <p:nvSpPr>
          <p:cNvPr id="5" name="TextBox 4"/>
          <p:cNvSpPr txBox="1"/>
          <p:nvPr/>
        </p:nvSpPr>
        <p:spPr>
          <a:xfrm>
            <a:off x="914400" y="2286000"/>
            <a:ext cx="7086600" cy="461665"/>
          </a:xfrm>
          <a:prstGeom prst="rect">
            <a:avLst/>
          </a:prstGeom>
          <a:noFill/>
        </p:spPr>
        <p:txBody>
          <a:bodyPr wrap="square" rtlCol="0">
            <a:spAutoFit/>
          </a:bodyPr>
          <a:lstStyle/>
          <a:p>
            <a:r>
              <a:rPr lang="en-US" sz="2400" dirty="0" smtClean="0"/>
              <a:t>Percentage of teachers who were female</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d)Census data for the end of the period indicate that most female teachers were unmarried:</a:t>
            </a:r>
            <a:endParaRPr lang="en-US" dirty="0"/>
          </a:p>
        </p:txBody>
      </p:sp>
      <p:sp>
        <p:nvSpPr>
          <p:cNvPr id="3" name="Content Placeholder 2"/>
          <p:cNvSpPr>
            <a:spLocks noGrp="1"/>
          </p:cNvSpPr>
          <p:nvPr>
            <p:ph idx="1"/>
          </p:nvPr>
        </p:nvSpPr>
        <p:spPr>
          <a:xfrm>
            <a:off x="457200" y="2514600"/>
            <a:ext cx="8229600" cy="3611563"/>
          </a:xfrm>
        </p:spPr>
        <p:txBody>
          <a:bodyPr/>
          <a:lstStyle/>
          <a:p>
            <a:r>
              <a:rPr lang="en-US" dirty="0" smtClean="0"/>
              <a:t>In </a:t>
            </a:r>
            <a:r>
              <a:rPr lang="en-US" dirty="0"/>
              <a:t>the 1901 census, 92.3% of females in teaching related occupations were unmarried</a:t>
            </a:r>
          </a:p>
          <a:p>
            <a:r>
              <a:rPr lang="en-US" dirty="0"/>
              <a:t>And in the 1911 census, 91.7 </a:t>
            </a:r>
            <a:r>
              <a:rPr lang="en-US" dirty="0" smtClean="0"/>
              <a:t>% </a:t>
            </a:r>
            <a:r>
              <a:rPr lang="en-US" dirty="0"/>
              <a:t>were single, 6.3 % married, and 2% were widows.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lvl="0"/>
            <a:r>
              <a:rPr lang="en-US" dirty="0" smtClean="0"/>
              <a:t>Research questions to address with longitudinal data</a:t>
            </a:r>
            <a:endParaRPr lang="en-US" dirty="0"/>
          </a:p>
        </p:txBody>
      </p:sp>
      <p:sp>
        <p:nvSpPr>
          <p:cNvPr id="3" name="Content Placeholder 2"/>
          <p:cNvSpPr>
            <a:spLocks noGrp="1"/>
          </p:cNvSpPr>
          <p:nvPr>
            <p:ph idx="1"/>
          </p:nvPr>
        </p:nvSpPr>
        <p:spPr>
          <a:xfrm>
            <a:off x="457200" y="1752600"/>
            <a:ext cx="8229600" cy="4876800"/>
          </a:xfrm>
        </p:spPr>
        <p:txBody>
          <a:bodyPr>
            <a:normAutofit fontScale="85000" lnSpcReduction="20000"/>
          </a:bodyPr>
          <a:lstStyle/>
          <a:p>
            <a:pPr>
              <a:buNone/>
            </a:pPr>
            <a:r>
              <a:rPr lang="en-US" dirty="0" smtClean="0"/>
              <a:t>a. What </a:t>
            </a:r>
            <a:r>
              <a:rPr lang="en-US" dirty="0"/>
              <a:t>were the social origins of teachers in the early Victorian period</a:t>
            </a:r>
            <a:r>
              <a:rPr lang="en-US" dirty="0" smtClean="0"/>
              <a:t>?</a:t>
            </a:r>
          </a:p>
          <a:p>
            <a:pPr>
              <a:buNone/>
            </a:pPr>
            <a:r>
              <a:rPr lang="en-US" dirty="0" smtClean="0"/>
              <a:t>Were </a:t>
            </a:r>
            <a:r>
              <a:rPr lang="en-US" dirty="0"/>
              <a:t>teachers primarily recruited from those with skilled manual and lower middle class parents?</a:t>
            </a:r>
          </a:p>
          <a:p>
            <a:pPr>
              <a:buNone/>
            </a:pPr>
            <a:endParaRPr lang="en-US" dirty="0"/>
          </a:p>
          <a:p>
            <a:pPr>
              <a:buNone/>
            </a:pPr>
            <a:r>
              <a:rPr lang="en-US" dirty="0"/>
              <a:t>b</a:t>
            </a:r>
            <a:r>
              <a:rPr lang="en-US" dirty="0" smtClean="0"/>
              <a:t>. Did </a:t>
            </a:r>
            <a:r>
              <a:rPr lang="en-US" dirty="0"/>
              <a:t>the social origins of teachers change over the 19</a:t>
            </a:r>
            <a:r>
              <a:rPr lang="en-US" baseline="30000" dirty="0"/>
              <a:t>th</a:t>
            </a:r>
            <a:r>
              <a:rPr lang="en-US" dirty="0"/>
              <a:t> century with the relative expansion of the teaching workforce?</a:t>
            </a:r>
          </a:p>
          <a:p>
            <a:pPr>
              <a:buNone/>
            </a:pPr>
            <a:r>
              <a:rPr lang="en-US" dirty="0" err="1" smtClean="0"/>
              <a:t>i</a:t>
            </a:r>
            <a:r>
              <a:rPr lang="en-US" dirty="0" smtClean="0"/>
              <a:t>)Did </a:t>
            </a:r>
            <a:r>
              <a:rPr lang="en-US" dirty="0"/>
              <a:t>the expansion of the teaching workforce provide more opportunities for upward social mobility?</a:t>
            </a:r>
          </a:p>
          <a:p>
            <a:pPr>
              <a:buNone/>
            </a:pPr>
            <a:r>
              <a:rPr lang="en-US" dirty="0" smtClean="0"/>
              <a:t>ii)Alternatively</a:t>
            </a:r>
            <a:r>
              <a:rPr lang="en-US" dirty="0"/>
              <a:t>, did rising standards for teacher certification decrease recruitment from those with working class parents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Questions (continued</a:t>
            </a:r>
            <a:r>
              <a:rPr lang="en-US" dirty="0" smtClean="0"/>
              <a:t>):</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a:buNone/>
            </a:pPr>
            <a:r>
              <a:rPr lang="en-US" dirty="0"/>
              <a:t>c)What were the trends in teacher turnover and tenure with increasing centralized regulation of teacher certification and the implementation of funding and pay for performance policies?</a:t>
            </a:r>
          </a:p>
          <a:p>
            <a:pPr>
              <a:buNone/>
            </a:pPr>
            <a:endParaRPr lang="en-US" dirty="0" smtClean="0"/>
          </a:p>
          <a:p>
            <a:pPr>
              <a:buNone/>
            </a:pPr>
            <a:r>
              <a:rPr lang="en-US" dirty="0" smtClean="0"/>
              <a:t>d)how </a:t>
            </a:r>
            <a:r>
              <a:rPr lang="en-US" dirty="0"/>
              <a:t>did length of duration and spells of interruption in teaching, and occupational career patterns differ between males, single females and females who married</a:t>
            </a:r>
            <a:r>
              <a:rPr lang="en-US" dirty="0" smtClean="0"/>
              <a:t>?</a:t>
            </a:r>
          </a:p>
          <a:p>
            <a:pPr>
              <a:buNone/>
            </a:pPr>
            <a:endParaRPr lang="en-US" dirty="0"/>
          </a:p>
          <a:p>
            <a:pPr>
              <a:buNone/>
            </a:pPr>
            <a:r>
              <a:rPr lang="en-US" dirty="0" smtClean="0"/>
              <a:t>e)What </a:t>
            </a:r>
            <a:r>
              <a:rPr lang="en-US" dirty="0"/>
              <a:t>changes occurred over time in the length of duration, spells of interruption and occupational career patters in teaching between 1841 and 1911</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perspectives from trends in age structure of the teaching </a:t>
            </a:r>
            <a:r>
              <a:rPr lang="en-US" dirty="0" smtClean="0"/>
              <a:t>workforce</a:t>
            </a:r>
            <a:endParaRPr lang="en-US" dirty="0"/>
          </a:p>
        </p:txBody>
      </p:sp>
      <p:graphicFrame>
        <p:nvGraphicFramePr>
          <p:cNvPr id="4" name="Content Placeholder 3"/>
          <p:cNvGraphicFramePr>
            <a:graphicFrameLocks noGrp="1"/>
          </p:cNvGraphicFramePr>
          <p:nvPr>
            <p:ph idx="1"/>
          </p:nvPr>
        </p:nvGraphicFramePr>
        <p:xfrm>
          <a:off x="990600" y="2743200"/>
          <a:ext cx="7391400" cy="3200400"/>
        </p:xfrm>
        <a:graphic>
          <a:graphicData uri="http://schemas.openxmlformats.org/drawingml/2006/table">
            <a:tbl>
              <a:tblPr/>
              <a:tblGrid>
                <a:gridCol w="838200"/>
                <a:gridCol w="990600"/>
                <a:gridCol w="990600"/>
                <a:gridCol w="1295400"/>
                <a:gridCol w="1066800"/>
                <a:gridCol w="990600"/>
                <a:gridCol w="1219200"/>
              </a:tblGrid>
              <a:tr h="1280160">
                <a:tc>
                  <a:txBody>
                    <a:bodyPr/>
                    <a:lstStyle/>
                    <a:p>
                      <a:pPr marL="0" marR="0">
                        <a:spcBef>
                          <a:spcPts val="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Male</a:t>
                      </a:r>
                      <a:endParaRPr lang="en-US" sz="2000">
                        <a:latin typeface="Calibri"/>
                        <a:ea typeface="Calibri"/>
                        <a:cs typeface="Times New Roman"/>
                      </a:endParaRPr>
                    </a:p>
                    <a:p>
                      <a:pPr marL="0" marR="0">
                        <a:spcBef>
                          <a:spcPts val="0"/>
                        </a:spcBef>
                        <a:spcAft>
                          <a:spcPts val="0"/>
                        </a:spcAft>
                      </a:pPr>
                      <a:r>
                        <a:rPr lang="en-US" sz="2000">
                          <a:latin typeface="Times New Roman"/>
                          <a:ea typeface="Calibri"/>
                          <a:cs typeface="Times New Roman"/>
                        </a:rPr>
                        <a:t>School master</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Male</a:t>
                      </a:r>
                      <a:endParaRPr lang="en-US" sz="2000">
                        <a:latin typeface="Calibri"/>
                        <a:ea typeface="Calibri"/>
                        <a:cs typeface="Times New Roman"/>
                      </a:endParaRPr>
                    </a:p>
                    <a:p>
                      <a:pPr marL="0" marR="0">
                        <a:spcBef>
                          <a:spcPts val="0"/>
                        </a:spcBef>
                        <a:spcAft>
                          <a:spcPts val="0"/>
                        </a:spcAft>
                      </a:pPr>
                      <a:r>
                        <a:rPr lang="en-US" sz="2000">
                          <a:latin typeface="Times New Roman"/>
                          <a:ea typeface="Calibri"/>
                          <a:cs typeface="Times New Roman"/>
                        </a:rPr>
                        <a:t>Teacher</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Calibri"/>
                          <a:cs typeface="Times New Roman"/>
                        </a:rPr>
                        <a:t>Female</a:t>
                      </a:r>
                      <a:endParaRPr lang="en-US" sz="2000" dirty="0">
                        <a:latin typeface="Calibri"/>
                        <a:ea typeface="Calibri"/>
                        <a:cs typeface="Times New Roman"/>
                      </a:endParaRPr>
                    </a:p>
                    <a:p>
                      <a:pPr marL="0" marR="0">
                        <a:spcBef>
                          <a:spcPts val="0"/>
                        </a:spcBef>
                        <a:spcAft>
                          <a:spcPts val="0"/>
                        </a:spcAft>
                      </a:pPr>
                      <a:r>
                        <a:rPr lang="en-US" sz="2000" dirty="0" smtClean="0">
                          <a:latin typeface="Times New Roman"/>
                          <a:ea typeface="Calibri"/>
                          <a:cs typeface="Times New Roman"/>
                        </a:rPr>
                        <a:t>School</a:t>
                      </a:r>
                    </a:p>
                    <a:p>
                      <a:pPr marL="0" marR="0">
                        <a:spcBef>
                          <a:spcPts val="0"/>
                        </a:spcBef>
                        <a:spcAft>
                          <a:spcPts val="0"/>
                        </a:spcAft>
                      </a:pPr>
                      <a:r>
                        <a:rPr lang="en-US" sz="2000" dirty="0" smtClean="0">
                          <a:latin typeface="Times New Roman"/>
                          <a:ea typeface="Calibri"/>
                          <a:cs typeface="Times New Roman"/>
                        </a:rPr>
                        <a:t>Mistress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Female School mistress married</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Female Teacher</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Calibri"/>
                          <a:cs typeface="Times New Roman"/>
                        </a:rPr>
                        <a:t>Female Governess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spcBef>
                          <a:spcPts val="0"/>
                        </a:spcBef>
                        <a:spcAft>
                          <a:spcPts val="0"/>
                        </a:spcAft>
                      </a:pPr>
                      <a:r>
                        <a:rPr lang="en-US" sz="2000">
                          <a:latin typeface="Times New Roman"/>
                          <a:ea typeface="Calibri"/>
                          <a:cs typeface="Times New Roman"/>
                        </a:rPr>
                        <a:t>1851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21%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32.5%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Calibri"/>
                          <a:cs typeface="Times New Roman"/>
                        </a:rPr>
                        <a:t>21.7%</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39.4%</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spcBef>
                          <a:spcPts val="0"/>
                        </a:spcBef>
                        <a:spcAft>
                          <a:spcPts val="0"/>
                        </a:spcAft>
                      </a:pPr>
                      <a:r>
                        <a:rPr lang="en-US" sz="2000">
                          <a:latin typeface="Times New Roman"/>
                          <a:ea typeface="Calibri"/>
                          <a:cs typeface="Times New Roman"/>
                        </a:rPr>
                        <a:t>1871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17.9%</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60.1%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22.35%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53.7%</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spcBef>
                          <a:spcPts val="0"/>
                        </a:spcBef>
                        <a:spcAft>
                          <a:spcPts val="0"/>
                        </a:spcAft>
                      </a:pPr>
                      <a:r>
                        <a:rPr lang="en-US" sz="2000">
                          <a:latin typeface="Times New Roman"/>
                          <a:ea typeface="Calibri"/>
                          <a:cs typeface="Times New Roman"/>
                        </a:rPr>
                        <a:t>1881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48.8%</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19.5%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53.3%</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42.1%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spcBef>
                          <a:spcPts val="0"/>
                        </a:spcBef>
                        <a:spcAft>
                          <a:spcPts val="0"/>
                        </a:spcAft>
                      </a:pPr>
                      <a:r>
                        <a:rPr lang="en-US" sz="2000">
                          <a:latin typeface="Times New Roman"/>
                          <a:ea typeface="Calibri"/>
                          <a:cs typeface="Times New Roman"/>
                        </a:rPr>
                        <a:t>1891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36.3%</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53.1%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080">
                <a:tc>
                  <a:txBody>
                    <a:bodyPr/>
                    <a:lstStyle/>
                    <a:p>
                      <a:pPr marL="0" marR="0">
                        <a:spcBef>
                          <a:spcPts val="0"/>
                        </a:spcBef>
                        <a:spcAft>
                          <a:spcPts val="0"/>
                        </a:spcAft>
                      </a:pPr>
                      <a:r>
                        <a:rPr lang="en-US" sz="2000">
                          <a:latin typeface="Times New Roman"/>
                          <a:ea typeface="Calibri"/>
                          <a:cs typeface="Times New Roman"/>
                        </a:rPr>
                        <a:t>1901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28.8%</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53.7% Unmarried</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Calibri"/>
                          <a:cs typeface="Times New Roman"/>
                        </a:rPr>
                        <a:t>1.93%</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838200" y="1905000"/>
            <a:ext cx="7391400" cy="830997"/>
          </a:xfrm>
          <a:prstGeom prst="rect">
            <a:avLst/>
          </a:prstGeom>
          <a:noFill/>
        </p:spPr>
        <p:txBody>
          <a:bodyPr wrap="square" rtlCol="0">
            <a:spAutoFit/>
          </a:bodyPr>
          <a:lstStyle/>
          <a:p>
            <a:r>
              <a:rPr lang="en-US" sz="2400" dirty="0"/>
              <a:t>Percentage of various categories of teachers under the age of 25---the use of categories changes across censuses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Procedures for constructing longitudinal data bases of teachers between 1841 and 1911</a:t>
            </a:r>
            <a:r>
              <a:rPr lang="en-US" sz="2800" dirty="0" smtClean="0"/>
              <a:t>:</a:t>
            </a:r>
            <a:endParaRPr lang="en-US" sz="2800"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a:buNone/>
            </a:pPr>
            <a:r>
              <a:rPr lang="en-US" dirty="0"/>
              <a:t>1.Use a)1851 and 1881 Census CDs from Family History Resource File b)ancestry.com, c)Findmypast.com to generate names of those with teaching related occupational key words (teacher, school mistress, school master) from the 1851 and 1881 census.</a:t>
            </a:r>
          </a:p>
          <a:p>
            <a:pPr>
              <a:buNone/>
            </a:pPr>
            <a:endParaRPr lang="en-US" dirty="0"/>
          </a:p>
          <a:p>
            <a:pPr>
              <a:buNone/>
            </a:pPr>
            <a:r>
              <a:rPr lang="en-US" dirty="0" smtClean="0"/>
              <a:t>2.Enter </a:t>
            </a:r>
            <a:r>
              <a:rPr lang="en-US" dirty="0"/>
              <a:t>Birmingham, Warwickshire, Norfolk locations---seems required to search on the occupational field. </a:t>
            </a:r>
          </a:p>
          <a:p>
            <a:pPr>
              <a:buNone/>
            </a:pPr>
            <a:endParaRPr lang="en-US" dirty="0"/>
          </a:p>
          <a:p>
            <a:pPr>
              <a:buNone/>
            </a:pPr>
            <a:r>
              <a:rPr lang="en-US" dirty="0"/>
              <a:t>2A: Issue of sampling strategy by location.:</a:t>
            </a:r>
          </a:p>
          <a:p>
            <a:pPr>
              <a:buNone/>
            </a:pPr>
            <a:r>
              <a:rPr lang="en-US" dirty="0" smtClean="0"/>
              <a:t> </a:t>
            </a:r>
            <a:r>
              <a:rPr lang="en-US" dirty="0" err="1"/>
              <a:t>i</a:t>
            </a:r>
            <a:r>
              <a:rPr lang="en-US" dirty="0"/>
              <a:t>)cluster sampling</a:t>
            </a:r>
          </a:p>
          <a:p>
            <a:pPr>
              <a:buNone/>
            </a:pPr>
            <a:r>
              <a:rPr lang="en-US" dirty="0" smtClean="0"/>
              <a:t> </a:t>
            </a:r>
            <a:r>
              <a:rPr lang="en-US" dirty="0"/>
              <a:t>ii)construct samples from contrasting census districts—rural/urban etc</a:t>
            </a:r>
            <a:r>
              <a:rPr lang="en-US" dirty="0" smtClean="0"/>
              <a:t>.</a:t>
            </a:r>
          </a:p>
          <a:p>
            <a:pPr>
              <a:buNone/>
            </a:pPr>
            <a:r>
              <a:rPr lang="en-US" dirty="0" smtClean="0"/>
              <a:t> iii)construct nationally representative sample?</a:t>
            </a:r>
          </a:p>
          <a:p>
            <a:pPr>
              <a:buNone/>
            </a:pPr>
            <a:endParaRPr lang="en-US" dirty="0"/>
          </a:p>
          <a:p>
            <a:pPr>
              <a:buNone/>
            </a:pPr>
            <a:r>
              <a:rPr lang="en-US" dirty="0" smtClean="0"/>
              <a:t> 3)link </a:t>
            </a:r>
            <a:r>
              <a:rPr lang="en-US" dirty="0"/>
              <a:t>names of those listing teaching related occupations in 1851 and 1881 to earlier and later censuses (1841 through 1911) using ancestry.com and findmypast.com.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984</Words>
  <Application>Microsoft Office PowerPoint</Application>
  <PresentationFormat>On-screen Show (4:3)</PresentationFormat>
  <Paragraphs>261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How Did Teacher Recruitment and Teacher Career Paths Change as School Provision became Centralized? The Case of Victorian and Edwardian England, 1841-1971—some possible perspectives from longitudinal record linkage. </vt:lpstr>
      <vt:lpstr>   a)Period 1841 to 1911 saw the advent of centralized government funding and management of schools.  Beginning in 1862, parliamentary funding to schools depended on examination results.    b)this resulted in the establishment of centralized provision of teacher training colleges and procedures for teacher certification. </vt:lpstr>
      <vt:lpstr>c)this also resulted in a substantial expansion of  teaching occupations relative to the male and female labor force as a whole :</vt:lpstr>
      <vt:lpstr>Most teachers were female</vt:lpstr>
      <vt:lpstr>d)Census data for the end of the period indicate that most female teachers were unmarried:</vt:lpstr>
      <vt:lpstr>Research questions to address with longitudinal data</vt:lpstr>
      <vt:lpstr>Research Questions (continued):</vt:lpstr>
      <vt:lpstr>Some perspectives from trends in age structure of the teaching workforce</vt:lpstr>
      <vt:lpstr>Procedures for constructing longitudinal data bases of teachers between 1841 and 1911:</vt:lpstr>
      <vt:lpstr>Slide 10</vt:lpstr>
      <vt:lpstr>Some VERY preliminary results</vt:lpstr>
      <vt:lpstr>A.1881 data base of about 70 Warwickshire teachers.</vt:lpstr>
      <vt:lpstr>Social origins of 1881 Warwickshire teachers</vt:lpstr>
      <vt:lpstr>B.Data Base for Norfolk teachers, 1851 and 1881</vt:lpstr>
      <vt:lpstr>Social origins Norfolk teachers</vt:lpstr>
      <vt:lpstr>ii.Tenure patterns of females who were teachers in Norfolk</vt:lpstr>
    </vt:vector>
  </TitlesOfParts>
  <Company>University of Maryland Baltimore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Teacher Recruitment and Teacher Career Paths Change as School Provision became Centralized?  The Case of Victorian and Edwardian England, 1841-1971—some possible perspectives from longitudinal record linkage.    David Mitch Department of Economics University of Maryland, Baltimore County   </dc:title>
  <dc:creator>David Mitch</dc:creator>
  <cp:lastModifiedBy>David Mitch</cp:lastModifiedBy>
  <cp:revision>12</cp:revision>
  <dcterms:created xsi:type="dcterms:W3CDTF">2010-05-21T20:17:45Z</dcterms:created>
  <dcterms:modified xsi:type="dcterms:W3CDTF">2010-05-21T21:38:31Z</dcterms:modified>
</cp:coreProperties>
</file>